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219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52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772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38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26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455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23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933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776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969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227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BA470-EEDA-4799-802E-FB378331EB2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678B-9FF7-4909-A5AD-C6C707478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72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desai8@uwindsor.ca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Introduction to Database Programming through ADO. NET</a:t>
            </a:r>
            <a:endParaRPr lang="en-IN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IN" sz="2500" dirty="0" smtClean="0"/>
              <a:t>By </a:t>
            </a:r>
          </a:p>
          <a:p>
            <a:r>
              <a:rPr lang="en-IN" sz="2500" dirty="0" smtClean="0"/>
              <a:t>Prakash G </a:t>
            </a:r>
            <a:r>
              <a:rPr lang="en-IN" sz="2500" dirty="0" err="1" smtClean="0"/>
              <a:t>Asnani</a:t>
            </a:r>
            <a:endParaRPr lang="en-IN" sz="2500" dirty="0" smtClean="0"/>
          </a:p>
          <a:p>
            <a:r>
              <a:rPr lang="en-IN" sz="2500" dirty="0" smtClean="0"/>
              <a:t>Assistant Professor Computer Science</a:t>
            </a:r>
          </a:p>
          <a:p>
            <a:r>
              <a:rPr lang="en-IN" sz="2500" dirty="0" smtClean="0"/>
              <a:t>Government Science College </a:t>
            </a:r>
            <a:r>
              <a:rPr lang="en-IN" sz="2500" dirty="0" err="1" smtClean="0"/>
              <a:t>Chikhli</a:t>
            </a:r>
            <a:endParaRPr lang="en-IN" sz="2500" dirty="0" smtClean="0"/>
          </a:p>
          <a:p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217181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SQL Namespace Objects	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smtClean="0">
                <a:latin typeface="Lucida Console" pitchFamily="49" charset="0"/>
              </a:rPr>
              <a:t>using System.Data.SqlClient;</a:t>
            </a:r>
          </a:p>
          <a:p>
            <a:r>
              <a:rPr lang="en-GB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SqlConnection</a:t>
            </a:r>
          </a:p>
          <a:p>
            <a:r>
              <a:rPr lang="en-GB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SqlCommand</a:t>
            </a:r>
          </a:p>
          <a:p>
            <a:r>
              <a:rPr lang="en-GB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SqlDataReader</a:t>
            </a:r>
          </a:p>
          <a:p>
            <a:r>
              <a:rPr lang="en-GB" sz="20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SqlDataAdapter</a:t>
            </a:r>
            <a:endParaRPr lang="en-GB" sz="2000" smtClean="0">
              <a:latin typeface="Verdana" pitchFamily="34" charset="0"/>
            </a:endParaRPr>
          </a:p>
          <a:p>
            <a:r>
              <a:rPr lang="en-GB" sz="2000" smtClean="0">
                <a:latin typeface="Verdana" pitchFamily="34" charset="0"/>
              </a:rPr>
              <a:t>SqlParameter</a:t>
            </a:r>
          </a:p>
          <a:p>
            <a:r>
              <a:rPr lang="en-GB" sz="2000" smtClean="0">
                <a:latin typeface="Verdana" pitchFamily="34" charset="0"/>
              </a:rPr>
              <a:t>SqlParameterCollection</a:t>
            </a:r>
          </a:p>
          <a:p>
            <a:r>
              <a:rPr lang="en-GB" sz="2000" smtClean="0">
                <a:latin typeface="Verdana" pitchFamily="34" charset="0"/>
              </a:rPr>
              <a:t>SqlError</a:t>
            </a:r>
          </a:p>
          <a:p>
            <a:r>
              <a:rPr lang="en-GB" sz="2000" smtClean="0">
                <a:latin typeface="Verdana" pitchFamily="34" charset="0"/>
              </a:rPr>
              <a:t>SqlErrorCollection</a:t>
            </a:r>
          </a:p>
          <a:p>
            <a:r>
              <a:rPr lang="en-GB" sz="2000" smtClean="0">
                <a:latin typeface="Verdana" pitchFamily="34" charset="0"/>
              </a:rPr>
              <a:t>SqlException</a:t>
            </a:r>
          </a:p>
          <a:p>
            <a:r>
              <a:rPr lang="en-GB" sz="2000" smtClean="0">
                <a:latin typeface="Verdana" pitchFamily="34" charset="0"/>
              </a:rPr>
              <a:t>SqlTransaction</a:t>
            </a:r>
          </a:p>
          <a:p>
            <a:r>
              <a:rPr lang="en-GB" sz="2000" smtClean="0">
                <a:latin typeface="Verdana" pitchFamily="34" charset="0"/>
              </a:rPr>
              <a:t>SqlDbType</a:t>
            </a:r>
            <a:endParaRPr lang="en-GB" sz="20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Connecting to SQL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smtClean="0">
                <a:latin typeface="Lucida Console" pitchFamily="49" charset="0"/>
              </a:rPr>
              <a:t>using System.Data.SqlClient;</a:t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/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>string sConnectionString = </a:t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>  "Initial Catalog=Northwind;</a:t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>   Data Source=localhost;</a:t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>   Integrated Security=SSPI;";</a:t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/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>SqlDataAdapter sqlAdp= new SqlDataAdapter(sConnectionString);</a:t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/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>sqlAdp.Close();</a:t>
            </a:r>
            <a:br>
              <a:rPr lang="en-GB" sz="2400" smtClean="0">
                <a:latin typeface="Lucida Console" pitchFamily="49" charset="0"/>
              </a:rPr>
            </a:br>
            <a:r>
              <a:rPr lang="en-GB" sz="2400" smtClean="0">
                <a:latin typeface="Lucida Console" pitchFamily="49" charset="0"/>
              </a:rPr>
              <a:t>sqlAdp.Dispose();</a:t>
            </a:r>
            <a:endParaRPr lang="en-GB" sz="240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Connection Pooling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smtClean="0">
                <a:latin typeface="Verdana" pitchFamily="34" charset="0"/>
              </a:rPr>
              <a:t>ADO.Net pools connections.</a:t>
            </a:r>
            <a:br>
              <a:rPr lang="en-GB" sz="2000" smtClean="0">
                <a:latin typeface="Verdana" pitchFamily="34" charset="0"/>
              </a:rPr>
            </a:br>
            <a:r>
              <a:rPr lang="en-GB" sz="2000" smtClean="0">
                <a:latin typeface="Verdana" pitchFamily="34" charset="0"/>
              </a:rPr>
              <a:t>When you close a connection it is released back into a pool.</a:t>
            </a:r>
          </a:p>
          <a:p>
            <a:r>
              <a:rPr lang="en-GB" sz="1600" smtClean="0">
                <a:latin typeface="Lucida Console" pitchFamily="49" charset="0"/>
              </a:rPr>
              <a:t>SqlConnection conn = new SqlConnection();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conn.ConnectionString = 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  "Integrated Security=SSPI;Initial Catalog=northwind";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conn.Open();  // Pool A is created.</a:t>
            </a:r>
          </a:p>
          <a:p>
            <a:r>
              <a:rPr lang="en-GB" sz="1600" smtClean="0">
                <a:latin typeface="Lucida Console" pitchFamily="49" charset="0"/>
              </a:rPr>
              <a:t>SqlConnection conn = new SqlConnection();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conn.ConnectionString = 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  "Integrated Security=SSPI;Initial Catalog=pubs";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conn.Open();  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// Pool B is created because the connection strings differ.</a:t>
            </a:r>
          </a:p>
          <a:p>
            <a:r>
              <a:rPr lang="en-GB" sz="1600" smtClean="0">
                <a:latin typeface="Lucida Console" pitchFamily="49" charset="0"/>
              </a:rPr>
              <a:t>SqlConnection conn = new SqlConnection();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conn.ConnectionString = 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  "Integrated Security=SSPI;Initial Catalog=northwind";</a:t>
            </a:r>
            <a:br>
              <a:rPr lang="en-GB" sz="1600" smtClean="0">
                <a:latin typeface="Lucida Console" pitchFamily="49" charset="0"/>
              </a:rPr>
            </a:br>
            <a:r>
              <a:rPr lang="en-GB" sz="1600" smtClean="0">
                <a:latin typeface="Lucida Console" pitchFamily="49" charset="0"/>
              </a:rPr>
              <a:t>conn.Open(); // The connection string matches pool A.</a:t>
            </a:r>
            <a:endParaRPr lang="en-GB" sz="200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9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 dirty="0">
                <a:solidFill>
                  <a:schemeClr val="accent2"/>
                </a:solidFill>
                <a:latin typeface="Verdana" pitchFamily="34" charset="0"/>
              </a:rPr>
              <a:t>Getting data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latin typeface="Verdana" pitchFamily="34" charset="0"/>
              </a:rPr>
              <a:t>SqlCommand</a:t>
            </a:r>
            <a:br>
              <a:rPr lang="en-GB" smtClean="0">
                <a:latin typeface="Verdana" pitchFamily="34" charset="0"/>
              </a:rPr>
            </a:br>
            <a:r>
              <a:rPr lang="en-GB" smtClean="0">
                <a:latin typeface="Verdana" pitchFamily="34" charset="0"/>
              </a:rPr>
              <a:t>	ExecuteReader</a:t>
            </a:r>
            <a:br>
              <a:rPr lang="en-GB" smtClean="0">
                <a:latin typeface="Verdana" pitchFamily="34" charset="0"/>
              </a:rPr>
            </a:br>
            <a:r>
              <a:rPr lang="en-GB" smtClean="0">
                <a:latin typeface="Verdana" pitchFamily="34" charset="0"/>
              </a:rPr>
              <a:t>	ExecuteNonQuery</a:t>
            </a:r>
            <a:br>
              <a:rPr lang="en-GB" smtClean="0">
                <a:latin typeface="Verdana" pitchFamily="34" charset="0"/>
              </a:rPr>
            </a:br>
            <a:r>
              <a:rPr lang="en-GB" smtClean="0">
                <a:latin typeface="Verdana" pitchFamily="34" charset="0"/>
              </a:rPr>
              <a:t>	ExecuteScalar</a:t>
            </a:r>
            <a:br>
              <a:rPr lang="en-GB" smtClean="0">
                <a:latin typeface="Verdana" pitchFamily="34" charset="0"/>
              </a:rPr>
            </a:br>
            <a:r>
              <a:rPr lang="en-GB" smtClean="0">
                <a:latin typeface="Verdana" pitchFamily="34" charset="0"/>
              </a:rPr>
              <a:t>	ExecuteXMLReader</a:t>
            </a:r>
          </a:p>
          <a:p>
            <a:r>
              <a:rPr lang="en-GB" smtClean="0">
                <a:latin typeface="Verdana" pitchFamily="34" charset="0"/>
              </a:rPr>
              <a:t>SqlDataAdapter</a:t>
            </a:r>
            <a:br>
              <a:rPr lang="en-GB" smtClean="0">
                <a:latin typeface="Verdana" pitchFamily="34" charset="0"/>
              </a:rPr>
            </a:br>
            <a:r>
              <a:rPr lang="en-GB" smtClean="0">
                <a:latin typeface="Verdana" pitchFamily="34" charset="0"/>
              </a:rPr>
              <a:t>	DataSet</a:t>
            </a:r>
            <a:endParaRPr lang="en-GB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 dirty="0">
                <a:solidFill>
                  <a:schemeClr val="accent2"/>
                </a:solidFill>
                <a:latin typeface="Verdana" pitchFamily="34" charset="0"/>
              </a:rPr>
              <a:t>Using the command object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latin typeface="Verdana" pitchFamily="34" charset="0"/>
              </a:rPr>
              <a:t>SqlCommand</a:t>
            </a:r>
            <a:br>
              <a:rPr lang="en-GB" smtClean="0">
                <a:latin typeface="Verdana" pitchFamily="34" charset="0"/>
              </a:rPr>
            </a:br>
            <a:r>
              <a:rPr lang="en-GB" smtClean="0">
                <a:latin typeface="Verdana" pitchFamily="34" charset="0"/>
              </a:rPr>
              <a:t>	Multiple constructors</a:t>
            </a:r>
          </a:p>
          <a:p>
            <a:r>
              <a:rPr lang="en-GB" smtClean="0">
                <a:latin typeface="Lucida Console" pitchFamily="49" charset="0"/>
              </a:rPr>
              <a:t>New()</a:t>
            </a:r>
          </a:p>
          <a:p>
            <a:r>
              <a:rPr lang="en-GB" smtClean="0">
                <a:latin typeface="Lucida Console" pitchFamily="49" charset="0"/>
              </a:rPr>
              <a:t>New(cmdText)</a:t>
            </a:r>
          </a:p>
          <a:p>
            <a:r>
              <a:rPr lang="en-GB" smtClean="0">
                <a:latin typeface="Lucida Console" pitchFamily="49" charset="0"/>
              </a:rPr>
              <a:t>New(cmdText, connection)</a:t>
            </a:r>
          </a:p>
          <a:p>
            <a:r>
              <a:rPr lang="en-GB" smtClean="0">
                <a:latin typeface="Lucida Console" pitchFamily="49" charset="0"/>
              </a:rPr>
              <a:t>New(cmdText, connection,</a:t>
            </a:r>
            <a:br>
              <a:rPr lang="en-GB" smtClean="0">
                <a:latin typeface="Lucida Console" pitchFamily="49" charset="0"/>
              </a:rPr>
            </a:br>
            <a:r>
              <a:rPr lang="en-GB" smtClean="0">
                <a:latin typeface="Lucida Console" pitchFamily="49" charset="0"/>
              </a:rPr>
              <a:t>    transaction)</a:t>
            </a:r>
            <a:endParaRPr lang="en-GB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Using the command object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sz="1400" smtClean="0">
                <a:latin typeface="Lucida Console" pitchFamily="49" charset="0"/>
              </a:rPr>
              <a:t>string sSelectQuery = 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  "SELECT * FROM Categories ORDER BY CategoryID";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string sConnectionString = 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  "Initial Catalog=Northwind;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   Data Source=localhost;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   Integrated Security=SSPI;";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SqlConnection objConnect = new SqlConnection(sConnectString);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SqlCommand objCommand = new	 SqlCommand(sSelectQuery,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                                       objConnect);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/*</a:t>
            </a:r>
          </a:p>
          <a:p>
            <a:pPr>
              <a:lnSpc>
                <a:spcPct val="90000"/>
              </a:lnSpc>
            </a:pPr>
            <a:r>
              <a:rPr lang="en-GB" sz="1400" smtClean="0">
                <a:latin typeface="Lucida Console" pitchFamily="49" charset="0"/>
              </a:rPr>
              <a:t>objCommand.CommandTimeout = 15;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objCommand.CommandType = CommandType.Text;</a:t>
            </a:r>
          </a:p>
          <a:p>
            <a:pPr>
              <a:lnSpc>
                <a:spcPct val="90000"/>
              </a:lnSpc>
            </a:pPr>
            <a:r>
              <a:rPr lang="en-GB" sz="1400" smtClean="0">
                <a:latin typeface="Lucida Console" pitchFamily="49" charset="0"/>
              </a:rPr>
              <a:t>*/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/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objConnect.Open();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/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b="1" smtClean="0">
                <a:latin typeface="Lucida Console" pitchFamily="49" charset="0"/>
              </a:rPr>
              <a:t>SqlDataReader drResults;</a:t>
            </a:r>
            <a:br>
              <a:rPr lang="en-GB" sz="1400" b="1" smtClean="0">
                <a:latin typeface="Lucida Console" pitchFamily="49" charset="0"/>
              </a:rPr>
            </a:br>
            <a:r>
              <a:rPr lang="en-GB" sz="1400" b="1" smtClean="0">
                <a:latin typeface="Lucida Console" pitchFamily="49" charset="0"/>
              </a:rPr>
              <a:t>drResults = objCommand.ExecuteReader()</a:t>
            </a:r>
            <a:br>
              <a:rPr lang="en-GB" sz="1400" b="1" smtClean="0">
                <a:latin typeface="Lucida Console" pitchFamily="49" charset="0"/>
              </a:rPr>
            </a:br>
            <a:r>
              <a:rPr lang="en-GB" sz="1400" b="1" smtClean="0">
                <a:latin typeface="Lucida Console" pitchFamily="49" charset="0"/>
              </a:rPr>
              <a:t/>
            </a:r>
            <a:br>
              <a:rPr lang="en-GB" sz="1400" b="1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drResults.Close();</a:t>
            </a:r>
            <a:br>
              <a:rPr lang="en-GB" sz="1400" smtClean="0">
                <a:latin typeface="Lucida Console" pitchFamily="49" charset="0"/>
              </a:rPr>
            </a:br>
            <a:r>
              <a:rPr lang="en-GB" sz="1400" smtClean="0">
                <a:latin typeface="Lucida Console" pitchFamily="49" charset="0"/>
              </a:rPr>
              <a:t>objConnect.Dispose();</a:t>
            </a:r>
            <a:r>
              <a:rPr lang="en-GB" sz="1400" b="1" smtClean="0">
                <a:latin typeface="Lucida Console" pitchFamily="49" charset="0"/>
              </a:rPr>
              <a:t> </a:t>
            </a:r>
            <a:endParaRPr lang="en-GB" sz="280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6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Command Methods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latin typeface="Verdana" pitchFamily="34" charset="0"/>
              </a:rPr>
              <a:t>.ExecuteReader() - </a:t>
            </a:r>
            <a:r>
              <a:rPr lang="en-GB" sz="2400" smtClean="0">
                <a:latin typeface="Verdana" pitchFamily="34" charset="0"/>
              </a:rPr>
              <a:t>Returns DataReader</a:t>
            </a:r>
            <a:endParaRPr lang="en-GB" smtClean="0">
              <a:latin typeface="Verdana" pitchFamily="34" charset="0"/>
            </a:endParaRPr>
          </a:p>
          <a:p>
            <a:r>
              <a:rPr lang="en-GB" smtClean="0">
                <a:latin typeface="Verdana" pitchFamily="34" charset="0"/>
              </a:rPr>
              <a:t>.ExecuteNonQuery() - </a:t>
            </a:r>
            <a:r>
              <a:rPr lang="en-GB" sz="2000" b="1" smtClean="0">
                <a:latin typeface="Verdana" pitchFamily="34" charset="0"/>
              </a:rPr>
              <a:t>Returns # of Rows Affected</a:t>
            </a:r>
            <a:endParaRPr lang="en-GB" sz="1800" b="1" smtClean="0">
              <a:latin typeface="Verdana" pitchFamily="34" charset="0"/>
            </a:endParaRPr>
          </a:p>
          <a:p>
            <a:r>
              <a:rPr lang="en-GB" smtClean="0">
                <a:latin typeface="Verdana" pitchFamily="34" charset="0"/>
              </a:rPr>
              <a:t>.ExecuteXMLReader() - </a:t>
            </a:r>
            <a:r>
              <a:rPr lang="en-GB" sz="2400" smtClean="0">
                <a:latin typeface="Verdana" pitchFamily="34" charset="0"/>
              </a:rPr>
              <a:t>Returns XMLReader Object  to Read XML documentation</a:t>
            </a:r>
          </a:p>
          <a:p>
            <a:r>
              <a:rPr lang="en-GB" smtClean="0">
                <a:latin typeface="Verdana" pitchFamily="34" charset="0"/>
              </a:rPr>
              <a:t>.ExecuteScaler() - </a:t>
            </a:r>
            <a:r>
              <a:rPr lang="en-GB" sz="2400" smtClean="0">
                <a:latin typeface="Verdana" pitchFamily="34" charset="0"/>
              </a:rPr>
              <a:t>Returns a Single Value e.g. SQL SUM function.</a:t>
            </a:r>
            <a:endParaRPr lang="en-GB" smtClean="0">
              <a:latin typeface="Verdana" pitchFamily="34" charset="0"/>
            </a:endParaRPr>
          </a:p>
          <a:p>
            <a:endParaRPr lang="en-GB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The DataReader object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latin typeface="Verdana" pitchFamily="34" charset="0"/>
              </a:rPr>
              <a:t>DataReader objects are highly optimised for fast, forward only enumeration of data from a data command</a:t>
            </a:r>
          </a:p>
          <a:p>
            <a:r>
              <a:rPr lang="en-GB" smtClean="0">
                <a:latin typeface="Verdana" pitchFamily="34" charset="0"/>
              </a:rPr>
              <a:t>A DataReader is </a:t>
            </a:r>
            <a:r>
              <a:rPr lang="en-GB" b="1" smtClean="0">
                <a:latin typeface="Verdana" pitchFamily="34" charset="0"/>
              </a:rPr>
              <a:t>not</a:t>
            </a:r>
            <a:r>
              <a:rPr lang="en-GB" smtClean="0">
                <a:latin typeface="Verdana" pitchFamily="34" charset="0"/>
              </a:rPr>
              <a:t> disconnected</a:t>
            </a:r>
            <a:endParaRPr lang="en-GB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The DataReader object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latin typeface="Verdana" pitchFamily="34" charset="0"/>
              </a:rPr>
              <a:t>Access to data is on a per record basis.</a:t>
            </a:r>
          </a:p>
          <a:p>
            <a:r>
              <a:rPr lang="en-GB" smtClean="0">
                <a:latin typeface="Verdana" pitchFamily="34" charset="0"/>
              </a:rPr>
              <a:t>Forward only</a:t>
            </a:r>
          </a:p>
          <a:p>
            <a:r>
              <a:rPr lang="en-GB" smtClean="0">
                <a:latin typeface="Verdana" pitchFamily="34" charset="0"/>
              </a:rPr>
              <a:t>Read only</a:t>
            </a:r>
          </a:p>
          <a:p>
            <a:r>
              <a:rPr lang="en-GB" smtClean="0">
                <a:latin typeface="Verdana" pitchFamily="34" charset="0"/>
              </a:rPr>
              <a:t>Does support multiple recordsets</a:t>
            </a:r>
            <a:endParaRPr lang="en-GB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Creating a data reader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sz="2800" smtClean="0">
                <a:latin typeface="Lucida Console" pitchFamily="49" charset="0"/>
              </a:rPr>
              <a:t>SqlDataReader sqlReader; </a:t>
            </a:r>
          </a:p>
          <a:p>
            <a:pPr>
              <a:buFontTx/>
              <a:buNone/>
            </a:pPr>
            <a:r>
              <a:rPr lang="en-GB" sz="2800" smtClean="0">
                <a:latin typeface="Lucida Console" pitchFamily="49" charset="0"/>
              </a:rPr>
              <a:t>sqlReader = sqlCommand.ExecuteReader();</a:t>
            </a:r>
          </a:p>
          <a:p>
            <a:pPr>
              <a:buFontTx/>
              <a:buNone/>
            </a:pPr>
            <a:r>
              <a:rPr lang="en-GB" sz="2800" smtClean="0">
                <a:latin typeface="Lucida Console" pitchFamily="49" charset="0"/>
              </a:rPr>
              <a:t>while (sqlReader.Read()) </a:t>
            </a:r>
          </a:p>
          <a:p>
            <a:pPr>
              <a:buFontTx/>
              <a:buNone/>
            </a:pPr>
            <a:r>
              <a:rPr lang="en-GB" sz="2800" smtClean="0">
                <a:latin typeface="Lucida Console" pitchFamily="49" charset="0"/>
              </a:rPr>
              <a:t>{</a:t>
            </a:r>
          </a:p>
          <a:p>
            <a:pPr>
              <a:buFontTx/>
              <a:buNone/>
            </a:pPr>
            <a:r>
              <a:rPr lang="en-GB" sz="2800" smtClean="0">
                <a:latin typeface="Lucida Console" pitchFamily="49" charset="0"/>
              </a:rPr>
              <a:t>  // process, sqlReader(</a:t>
            </a:r>
            <a:r>
              <a:rPr lang="en-US" sz="2800" smtClean="0">
                <a:latin typeface="Lucida Console" pitchFamily="49" charset="0"/>
              </a:rPr>
              <a:t>"</a:t>
            </a:r>
            <a:r>
              <a:rPr lang="en-GB" sz="2800" smtClean="0">
                <a:latin typeface="Lucida Console" pitchFamily="49" charset="0"/>
              </a:rPr>
              <a:t>field</a:t>
            </a:r>
            <a:r>
              <a:rPr lang="en-US" sz="2800" smtClean="0">
                <a:latin typeface="Lucida Console" pitchFamily="49" charset="0"/>
              </a:rPr>
              <a:t>"</a:t>
            </a:r>
            <a:r>
              <a:rPr lang="en-GB" sz="2800" smtClean="0">
                <a:latin typeface="Lucida Console" pitchFamily="49" charset="0"/>
              </a:rPr>
              <a:t>)</a:t>
            </a:r>
          </a:p>
          <a:p>
            <a:pPr>
              <a:buFontTx/>
              <a:buNone/>
            </a:pPr>
            <a:r>
              <a:rPr lang="en-GB" sz="2800" smtClean="0">
                <a:latin typeface="Lucida Console" pitchFamily="49" charset="0"/>
              </a:rPr>
              <a:t>}</a:t>
            </a:r>
          </a:p>
          <a:p>
            <a:pPr>
              <a:buFontTx/>
              <a:buNone/>
            </a:pPr>
            <a:r>
              <a:rPr lang="en-GB" sz="2800" smtClean="0">
                <a:latin typeface="Lucida Console" pitchFamily="49" charset="0"/>
              </a:rPr>
              <a:t>sqlReader.Dispose(); </a:t>
            </a:r>
            <a:endParaRPr lang="en-GB" sz="280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Verdana" pitchFamily="34" charset="0"/>
              </a:rPr>
              <a:t>What is </a:t>
            </a:r>
            <a:r>
              <a:rPr lang="en-GB" dirty="0" err="1" smtClean="0">
                <a:latin typeface="Verdana" pitchFamily="34" charset="0"/>
              </a:rPr>
              <a:t>ADO.Net</a:t>
            </a:r>
            <a:r>
              <a:rPr lang="en-GB" dirty="0" smtClean="0">
                <a:latin typeface="Verdana" pitchFamily="34" charset="0"/>
              </a:rPr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700" dirty="0" smtClean="0">
                <a:latin typeface="Verdana" pitchFamily="34" charset="0"/>
              </a:rPr>
              <a:t>The data access classes for the </a:t>
            </a:r>
            <a:r>
              <a:rPr lang="en-GB" sz="2700" dirty="0" err="1" smtClean="0">
                <a:latin typeface="Verdana" pitchFamily="34" charset="0"/>
              </a:rPr>
              <a:t>.Net</a:t>
            </a:r>
            <a:r>
              <a:rPr lang="en-GB" sz="2700" dirty="0" smtClean="0">
                <a:latin typeface="Verdana" pitchFamily="34" charset="0"/>
              </a:rPr>
              <a:t> framework</a:t>
            </a:r>
          </a:p>
          <a:p>
            <a:pPr algn="just"/>
            <a:r>
              <a:rPr lang="en-GB" sz="2700" dirty="0" smtClean="0">
                <a:latin typeface="Verdana" pitchFamily="34" charset="0"/>
              </a:rPr>
              <a:t>Designed for highly efficient data access</a:t>
            </a:r>
          </a:p>
          <a:p>
            <a:pPr algn="just"/>
            <a:r>
              <a:rPr lang="en-GB" sz="2700" dirty="0" smtClean="0">
                <a:latin typeface="Verdana" pitchFamily="34" charset="0"/>
              </a:rPr>
              <a:t>Support for XML and disconnected record sets</a:t>
            </a:r>
          </a:p>
          <a:p>
            <a:pPr algn="just"/>
            <a:r>
              <a:rPr lang="en-GB" sz="2700" dirty="0" smtClean="0">
                <a:latin typeface="Verdana" pitchFamily="34" charset="0"/>
              </a:rPr>
              <a:t>A standard cross language interface</a:t>
            </a:r>
          </a:p>
          <a:p>
            <a:pPr algn="just"/>
            <a:r>
              <a:rPr lang="en-GB" sz="2700" dirty="0" smtClean="0">
                <a:latin typeface="Verdana" pitchFamily="34" charset="0"/>
              </a:rPr>
              <a:t>Encapsulation of services, classes and data types</a:t>
            </a:r>
          </a:p>
          <a:p>
            <a:pPr algn="just"/>
            <a:r>
              <a:rPr lang="en-GB" sz="2700" dirty="0" smtClean="0">
                <a:latin typeface="Verdana" pitchFamily="34" charset="0"/>
              </a:rPr>
              <a:t>Uses XML for data representation</a:t>
            </a:r>
          </a:p>
          <a:p>
            <a:pPr algn="just"/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13692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DataSets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smtClean="0">
                <a:latin typeface="Verdana" pitchFamily="34" charset="0"/>
              </a:rPr>
              <a:t>In-memory representation of data contained in a database/XML</a:t>
            </a:r>
          </a:p>
          <a:p>
            <a:pPr>
              <a:lnSpc>
                <a:spcPct val="90000"/>
              </a:lnSpc>
            </a:pPr>
            <a:r>
              <a:rPr lang="en-GB" smtClean="0">
                <a:latin typeface="Verdana" pitchFamily="34" charset="0"/>
              </a:rPr>
              <a:t>Operations are performed on the DataSet, not the data source</a:t>
            </a:r>
          </a:p>
          <a:p>
            <a:pPr>
              <a:lnSpc>
                <a:spcPct val="90000"/>
              </a:lnSpc>
            </a:pPr>
            <a:r>
              <a:rPr lang="en-GB" smtClean="0">
                <a:latin typeface="Verdana" pitchFamily="34" charset="0"/>
              </a:rPr>
              <a:t>Can be created programmatically, using a DataAdapter or XML schema and document (or any mixture)</a:t>
            </a:r>
            <a:endParaRPr lang="en-GB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Creating DataSets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latin typeface="Verdana" pitchFamily="34" charset="0"/>
              </a:rPr>
              <a:t>Setup SqlConnection</a:t>
            </a:r>
          </a:p>
          <a:p>
            <a:r>
              <a:rPr lang="en-GB" smtClean="0">
                <a:latin typeface="Verdana" pitchFamily="34" charset="0"/>
              </a:rPr>
              <a:t>Setup a SqlDataAdapter</a:t>
            </a:r>
          </a:p>
          <a:p>
            <a:r>
              <a:rPr lang="en-GB" smtClean="0">
                <a:latin typeface="Verdana" pitchFamily="34" charset="0"/>
              </a:rPr>
              <a:t>Create a DataSet</a:t>
            </a:r>
          </a:p>
          <a:p>
            <a:r>
              <a:rPr lang="en-GB" smtClean="0">
                <a:latin typeface="Verdana" pitchFamily="34" charset="0"/>
              </a:rPr>
              <a:t>Call the .Fill() method on the DA</a:t>
            </a:r>
            <a:endParaRPr lang="en-GB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1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DataAdapters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500" dirty="0" smtClean="0">
                <a:latin typeface="Verdana" pitchFamily="34" charset="0"/>
              </a:rPr>
              <a:t>Pipeline between </a:t>
            </a:r>
            <a:r>
              <a:rPr lang="en-GB" sz="2500" dirty="0" err="1" smtClean="0">
                <a:latin typeface="Verdana" pitchFamily="34" charset="0"/>
              </a:rPr>
              <a:t>DataSets</a:t>
            </a:r>
            <a:r>
              <a:rPr lang="en-GB" sz="2500" dirty="0" smtClean="0">
                <a:latin typeface="Verdana" pitchFamily="34" charset="0"/>
              </a:rPr>
              <a:t> and data sources</a:t>
            </a:r>
          </a:p>
          <a:p>
            <a:r>
              <a:rPr lang="en-GB" sz="2500" dirty="0" smtClean="0">
                <a:latin typeface="Verdana" pitchFamily="34" charset="0"/>
              </a:rPr>
              <a:t>Geared towards functionality rather than speed</a:t>
            </a:r>
          </a:p>
          <a:p>
            <a:r>
              <a:rPr lang="en-GB" sz="2500" dirty="0" smtClean="0">
                <a:latin typeface="Verdana" pitchFamily="34" charset="0"/>
              </a:rPr>
              <a:t>Disconnected by design</a:t>
            </a:r>
          </a:p>
          <a:p>
            <a:r>
              <a:rPr lang="en-GB" sz="2500" dirty="0" smtClean="0">
                <a:latin typeface="Verdana" pitchFamily="34" charset="0"/>
              </a:rPr>
              <a:t>Supports select, insert, delete, update commands and methods</a:t>
            </a:r>
          </a:p>
          <a:p>
            <a:r>
              <a:rPr lang="en-GB" sz="2800" dirty="0" smtClean="0">
                <a:latin typeface="Verdana" pitchFamily="34" charset="0"/>
              </a:rPr>
              <a:t>Must always specify a select command</a:t>
            </a:r>
          </a:p>
          <a:p>
            <a:r>
              <a:rPr lang="en-GB" sz="2800" dirty="0" smtClean="0">
                <a:latin typeface="Verdana" pitchFamily="34" charset="0"/>
              </a:rPr>
              <a:t>All other commands can be generated or specified</a:t>
            </a:r>
          </a:p>
          <a:p>
            <a:pPr marL="0" indent="0">
              <a:buNone/>
            </a:pPr>
            <a:endParaRPr lang="en-GB" sz="25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Using the DataAdapter</a:t>
            </a:r>
            <a:endParaRPr lang="en-GB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GB" sz="2800" smtClean="0">
                <a:latin typeface="Lucida Console" pitchFamily="49" charset="0"/>
              </a:rPr>
              <a:t>SQLDataAdapter sqlDA = </a:t>
            </a:r>
            <a:br>
              <a:rPr lang="en-GB" sz="2800" smtClean="0">
                <a:latin typeface="Lucida Console" pitchFamily="49" charset="0"/>
              </a:rPr>
            </a:br>
            <a:r>
              <a:rPr lang="en-GB" sz="2800" smtClean="0">
                <a:latin typeface="Lucida Console" pitchFamily="49" charset="0"/>
              </a:rPr>
              <a:t>new SqlDataAdapter();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 smtClean="0">
              <a:latin typeface="Lucida Console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smtClean="0">
                <a:latin typeface="Lucida Console" pitchFamily="49" charset="0"/>
              </a:rPr>
              <a:t>sqlDA.SelectCommand =</a:t>
            </a:r>
            <a:br>
              <a:rPr lang="en-GB" sz="2800" smtClean="0">
                <a:latin typeface="Lucida Console" pitchFamily="49" charset="0"/>
              </a:rPr>
            </a:br>
            <a:r>
              <a:rPr lang="en-GB" sz="2800" smtClean="0">
                <a:latin typeface="Lucida Console" pitchFamily="49" charset="0"/>
              </a:rPr>
              <a:t>new SqlCommand (</a:t>
            </a:r>
            <a:r>
              <a:rPr lang="en-US" sz="2800" smtClean="0">
                <a:latin typeface="Lucida Console" pitchFamily="49" charset="0"/>
              </a:rPr>
              <a:t>"</a:t>
            </a:r>
            <a:r>
              <a:rPr lang="en-GB" sz="2800" smtClean="0">
                <a:latin typeface="Lucida Console" pitchFamily="49" charset="0"/>
              </a:rPr>
              <a:t>select * from authors</a:t>
            </a:r>
            <a:r>
              <a:rPr lang="en-US" sz="2800" smtClean="0">
                <a:latin typeface="Lucida Console" pitchFamily="49" charset="0"/>
              </a:rPr>
              <a:t>“, sqlConnection);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smtClean="0">
              <a:latin typeface="Lucida Console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latin typeface="Lucida Console" pitchFamily="49" charset="0"/>
              </a:rPr>
              <a:t>DataSet sqlDS = new DataSet("authorsTable");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latin typeface="Lucida Console" pitchFamily="49" charset="0"/>
              </a:rPr>
              <a:t>sqlDA.Fill(sqlDS, "authorsTable");</a:t>
            </a:r>
            <a:endParaRPr lang="en-US" sz="280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 dirty="0" err="1">
                <a:solidFill>
                  <a:schemeClr val="accent2"/>
                </a:solidFill>
                <a:latin typeface="Verdana" pitchFamily="34" charset="0"/>
              </a:rPr>
              <a:t>DataAdapters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latin typeface="Verdana" pitchFamily="34" charset="0"/>
              </a:rPr>
              <a:t>For speed and efficiency you should set your own InsertCommand, UpdateCommand and DeleteCommand</a:t>
            </a:r>
          </a:p>
          <a:p>
            <a:r>
              <a:rPr lang="en-GB" smtClean="0">
                <a:latin typeface="Verdana" pitchFamily="34" charset="0"/>
              </a:rPr>
              <a:t>Call GetChanges to seperates the updates, adds and deletes since the last sync. Then sync each type.</a:t>
            </a:r>
            <a:endParaRPr lang="en-GB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 dirty="0">
                <a:solidFill>
                  <a:schemeClr val="accent2"/>
                </a:solidFill>
                <a:latin typeface="Verdana" pitchFamily="34" charset="0"/>
              </a:rPr>
              <a:t>References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>
                <a:latin typeface="Verdana" pitchFamily="34" charset="0"/>
              </a:rPr>
              <a:t>ADO.Net</a:t>
            </a:r>
            <a:r>
              <a:rPr lang="en-GB" dirty="0" smtClean="0">
                <a:latin typeface="Verdana" pitchFamily="34" charset="0"/>
              </a:rPr>
              <a:t> Programmer’s Reference</a:t>
            </a:r>
            <a:br>
              <a:rPr lang="en-GB" dirty="0" smtClean="0">
                <a:latin typeface="Verdana" pitchFamily="34" charset="0"/>
              </a:rPr>
            </a:br>
            <a:r>
              <a:rPr lang="en-GB" dirty="0" err="1" smtClean="0">
                <a:latin typeface="Verdana" pitchFamily="34" charset="0"/>
              </a:rPr>
              <a:t>Bilbija</a:t>
            </a:r>
            <a:r>
              <a:rPr lang="en-GB" dirty="0" smtClean="0">
                <a:latin typeface="Verdana" pitchFamily="34" charset="0"/>
              </a:rPr>
              <a:t>, Dickenson et al.</a:t>
            </a:r>
            <a:br>
              <a:rPr lang="en-GB" dirty="0" smtClean="0">
                <a:latin typeface="Verdana" pitchFamily="34" charset="0"/>
              </a:rPr>
            </a:br>
            <a:r>
              <a:rPr lang="en-GB" dirty="0" err="1" smtClean="0">
                <a:latin typeface="Verdana" pitchFamily="34" charset="0"/>
              </a:rPr>
              <a:t>Wrox</a:t>
            </a:r>
            <a:r>
              <a:rPr lang="en-GB" dirty="0" smtClean="0">
                <a:latin typeface="Verdana" pitchFamily="34" charset="0"/>
              </a:rPr>
              <a:t> Press</a:t>
            </a:r>
          </a:p>
          <a:p>
            <a:r>
              <a:rPr lang="en-GB" dirty="0" smtClean="0">
                <a:latin typeface="Verdana" pitchFamily="34" charset="0"/>
              </a:rPr>
              <a:t>http://oberon.idunno.org/sql/</a:t>
            </a:r>
          </a:p>
          <a:p>
            <a:r>
              <a:rPr lang="en-GB" dirty="0" smtClean="0">
                <a:latin typeface="Verdana" pitchFamily="34" charset="0"/>
              </a:rPr>
              <a:t>My email :</a:t>
            </a:r>
            <a:br>
              <a:rPr lang="en-GB" dirty="0" smtClean="0">
                <a:latin typeface="Verdana" pitchFamily="34" charset="0"/>
              </a:rPr>
            </a:br>
            <a:r>
              <a:rPr lang="en-GB" dirty="0" smtClean="0">
                <a:latin typeface="Verdana" pitchFamily="34" charset="0"/>
                <a:hlinkClick r:id="rId2"/>
              </a:rPr>
              <a:t>desai8@uwindsor.ca</a:t>
            </a:r>
            <a:endParaRPr lang="en-GB" dirty="0" smtClean="0">
              <a:latin typeface="Verdana" pitchFamily="34" charset="0"/>
            </a:endParaRPr>
          </a:p>
          <a:p>
            <a:r>
              <a:rPr lang="en-GB" dirty="0" smtClean="0">
                <a:solidFill>
                  <a:schemeClr val="accent2"/>
                </a:solidFill>
                <a:latin typeface="Verdana" pitchFamily="34" charset="0"/>
              </a:rPr>
              <a:t>An Introduction to </a:t>
            </a:r>
            <a:r>
              <a:rPr lang="en-GB" dirty="0" err="1" smtClean="0">
                <a:solidFill>
                  <a:schemeClr val="accent2"/>
                </a:solidFill>
                <a:latin typeface="Verdana" pitchFamily="34" charset="0"/>
              </a:rPr>
              <a:t>ADO.Net</a:t>
            </a:r>
            <a:r>
              <a:rPr lang="en-GB" dirty="0" smtClean="0">
                <a:solidFill>
                  <a:schemeClr val="accent2"/>
                </a:solidFill>
                <a:latin typeface="Verdana" pitchFamily="34" charset="0"/>
              </a:rPr>
              <a:t> by </a:t>
            </a:r>
            <a:r>
              <a:rPr lang="en-GB" dirty="0" err="1" smtClean="0">
                <a:latin typeface="Verdana" pitchFamily="34" charset="0"/>
              </a:rPr>
              <a:t>Marmagna</a:t>
            </a:r>
            <a:r>
              <a:rPr lang="en-GB" dirty="0" smtClean="0">
                <a:latin typeface="Verdana" pitchFamily="34" charset="0"/>
              </a:rPr>
              <a:t> Desai</a:t>
            </a:r>
          </a:p>
          <a:p>
            <a:endParaRPr lang="en-GB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9555" y="2967335"/>
            <a:ext cx="5924892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9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80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500" dirty="0" smtClean="0"/>
              <a:t>ADO. NET in Visual </a:t>
            </a:r>
            <a:r>
              <a:rPr lang="en-IN" sz="3500" dirty="0" err="1" smtClean="0"/>
              <a:t>Studion</a:t>
            </a:r>
            <a:r>
              <a:rPr lang="en-IN" sz="3500" dirty="0" smtClean="0"/>
              <a:t> .NET Framework</a:t>
            </a:r>
            <a:endParaRPr lang="en-IN" sz="3500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600200"/>
            <a:ext cx="8001000" cy="4781550"/>
            <a:chOff x="762000" y="1600200"/>
            <a:chExt cx="8001000" cy="4781550"/>
          </a:xfrm>
        </p:grpSpPr>
        <p:sp>
          <p:nvSpPr>
            <p:cNvPr id="5" name="Text Box 87"/>
            <p:cNvSpPr txBox="1">
              <a:spLocks noChangeArrowheads="1"/>
            </p:cNvSpPr>
            <p:nvPr/>
          </p:nvSpPr>
          <p:spPr bwMode="auto">
            <a:xfrm>
              <a:off x="762000" y="1600200"/>
              <a:ext cx="8001000" cy="47815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GB" dirty="0"/>
            </a:p>
            <a:p>
              <a:pPr algn="l">
                <a:spcBef>
                  <a:spcPct val="50000"/>
                </a:spcBef>
              </a:pPr>
              <a:endParaRPr lang="en-GB" dirty="0"/>
            </a:p>
            <a:p>
              <a:pPr algn="l">
                <a:spcBef>
                  <a:spcPct val="50000"/>
                </a:spcBef>
              </a:pPr>
              <a:endParaRPr lang="en-GB" dirty="0"/>
            </a:p>
            <a:p>
              <a:pPr algn="l">
                <a:spcBef>
                  <a:spcPct val="50000"/>
                </a:spcBef>
              </a:pPr>
              <a:endParaRPr lang="en-GB" dirty="0"/>
            </a:p>
            <a:p>
              <a:pPr algn="l">
                <a:spcBef>
                  <a:spcPct val="50000"/>
                </a:spcBef>
              </a:pPr>
              <a:endParaRPr lang="en-GB" dirty="0"/>
            </a:p>
          </p:txBody>
        </p:sp>
        <p:sp>
          <p:nvSpPr>
            <p:cNvPr id="6" name="Text Box 88"/>
            <p:cNvSpPr txBox="1">
              <a:spLocks noChangeArrowheads="1"/>
            </p:cNvSpPr>
            <p:nvPr/>
          </p:nvSpPr>
          <p:spPr bwMode="auto">
            <a:xfrm rot="5400000">
              <a:off x="6176963" y="3805237"/>
              <a:ext cx="45720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Visual Studio .NET</a:t>
              </a:r>
            </a:p>
          </p:txBody>
        </p:sp>
        <p:sp>
          <p:nvSpPr>
            <p:cNvPr id="7" name="Text Box 89"/>
            <p:cNvSpPr txBox="1">
              <a:spLocks noChangeArrowheads="1"/>
            </p:cNvSpPr>
            <p:nvPr/>
          </p:nvSpPr>
          <p:spPr bwMode="auto">
            <a:xfrm>
              <a:off x="990600" y="1752600"/>
              <a:ext cx="9906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dirty="0"/>
                <a:t>VB</a:t>
              </a:r>
            </a:p>
          </p:txBody>
        </p:sp>
        <p:sp>
          <p:nvSpPr>
            <p:cNvPr id="8" name="Text Box 90"/>
            <p:cNvSpPr txBox="1">
              <a:spLocks noChangeArrowheads="1"/>
            </p:cNvSpPr>
            <p:nvPr/>
          </p:nvSpPr>
          <p:spPr bwMode="auto">
            <a:xfrm>
              <a:off x="2209800" y="1752600"/>
              <a:ext cx="9906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dirty="0"/>
                <a:t>C#</a:t>
              </a:r>
            </a:p>
          </p:txBody>
        </p:sp>
        <p:sp>
          <p:nvSpPr>
            <p:cNvPr id="9" name="Text Box 91"/>
            <p:cNvSpPr txBox="1">
              <a:spLocks noChangeArrowheads="1"/>
            </p:cNvSpPr>
            <p:nvPr/>
          </p:nvSpPr>
          <p:spPr bwMode="auto">
            <a:xfrm>
              <a:off x="3429000" y="1752600"/>
              <a:ext cx="9906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C++</a:t>
              </a:r>
            </a:p>
          </p:txBody>
        </p:sp>
        <p:sp>
          <p:nvSpPr>
            <p:cNvPr id="10" name="Text Box 92"/>
            <p:cNvSpPr txBox="1">
              <a:spLocks noChangeArrowheads="1"/>
            </p:cNvSpPr>
            <p:nvPr/>
          </p:nvSpPr>
          <p:spPr bwMode="auto">
            <a:xfrm>
              <a:off x="4648200" y="1752600"/>
              <a:ext cx="12954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Jscript</a:t>
              </a:r>
            </a:p>
          </p:txBody>
        </p:sp>
        <p:sp>
          <p:nvSpPr>
            <p:cNvPr id="11" name="Text Box 93"/>
            <p:cNvSpPr txBox="1">
              <a:spLocks noChangeArrowheads="1"/>
            </p:cNvSpPr>
            <p:nvPr/>
          </p:nvSpPr>
          <p:spPr bwMode="auto">
            <a:xfrm>
              <a:off x="6172200" y="1752600"/>
              <a:ext cx="9906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latin typeface="Times New Roman"/>
                </a:rPr>
                <a:t>…</a:t>
              </a:r>
              <a:endParaRPr lang="en-GB" sz="2400"/>
            </a:p>
          </p:txBody>
        </p:sp>
        <p:sp>
          <p:nvSpPr>
            <p:cNvPr id="12" name="Text Box 94"/>
            <p:cNvSpPr txBox="1">
              <a:spLocks noChangeArrowheads="1"/>
            </p:cNvSpPr>
            <p:nvPr/>
          </p:nvSpPr>
          <p:spPr bwMode="auto">
            <a:xfrm>
              <a:off x="990600" y="2438400"/>
              <a:ext cx="6400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Common Language Specification</a:t>
              </a:r>
            </a:p>
          </p:txBody>
        </p:sp>
        <p:sp>
          <p:nvSpPr>
            <p:cNvPr id="13" name="Text Box 95"/>
            <p:cNvSpPr txBox="1">
              <a:spLocks noChangeArrowheads="1"/>
            </p:cNvSpPr>
            <p:nvPr/>
          </p:nvSpPr>
          <p:spPr bwMode="auto">
            <a:xfrm>
              <a:off x="990600" y="3124200"/>
              <a:ext cx="28956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ASP.Net</a:t>
              </a:r>
            </a:p>
          </p:txBody>
        </p:sp>
        <p:sp>
          <p:nvSpPr>
            <p:cNvPr id="14" name="Text Box 96"/>
            <p:cNvSpPr txBox="1">
              <a:spLocks noChangeArrowheads="1"/>
            </p:cNvSpPr>
            <p:nvPr/>
          </p:nvSpPr>
          <p:spPr bwMode="auto">
            <a:xfrm>
              <a:off x="4419600" y="3124200"/>
              <a:ext cx="2971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Windows Forms</a:t>
              </a:r>
            </a:p>
          </p:txBody>
        </p:sp>
        <p:sp>
          <p:nvSpPr>
            <p:cNvPr id="15" name="Text Box 97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2895600" cy="476250"/>
            </a:xfrm>
            <a:prstGeom prst="rect">
              <a:avLst/>
            </a:prstGeom>
            <a:solidFill>
              <a:srgbClr val="6666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/>
                <a:t>ADO.Net</a:t>
              </a:r>
            </a:p>
          </p:txBody>
        </p:sp>
        <p:sp>
          <p:nvSpPr>
            <p:cNvPr id="16" name="Text Box 98"/>
            <p:cNvSpPr txBox="1">
              <a:spLocks noChangeArrowheads="1"/>
            </p:cNvSpPr>
            <p:nvPr/>
          </p:nvSpPr>
          <p:spPr bwMode="auto">
            <a:xfrm>
              <a:off x="4495800" y="3810000"/>
              <a:ext cx="2895600" cy="476250"/>
            </a:xfrm>
            <a:prstGeom prst="rect">
              <a:avLst/>
            </a:prstGeom>
            <a:solidFill>
              <a:srgbClr val="6666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/>
                <a:t>XML.Net</a:t>
              </a:r>
            </a:p>
          </p:txBody>
        </p:sp>
        <p:sp>
          <p:nvSpPr>
            <p:cNvPr id="17" name="Text Box 99"/>
            <p:cNvSpPr txBox="1">
              <a:spLocks noChangeArrowheads="1"/>
            </p:cNvSpPr>
            <p:nvPr/>
          </p:nvSpPr>
          <p:spPr bwMode="auto">
            <a:xfrm>
              <a:off x="990600" y="4495800"/>
              <a:ext cx="6400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Base Class Library</a:t>
              </a:r>
            </a:p>
          </p:txBody>
        </p:sp>
        <p:sp>
          <p:nvSpPr>
            <p:cNvPr id="18" name="Text Box 100"/>
            <p:cNvSpPr txBox="1">
              <a:spLocks noChangeArrowheads="1"/>
            </p:cNvSpPr>
            <p:nvPr/>
          </p:nvSpPr>
          <p:spPr bwMode="auto">
            <a:xfrm>
              <a:off x="990600" y="5181600"/>
              <a:ext cx="64008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Common Language Runtime (CLR)</a:t>
              </a:r>
            </a:p>
          </p:txBody>
        </p:sp>
        <p:sp>
          <p:nvSpPr>
            <p:cNvPr id="19" name="Text Box 101"/>
            <p:cNvSpPr txBox="1">
              <a:spLocks noChangeArrowheads="1"/>
            </p:cNvSpPr>
            <p:nvPr/>
          </p:nvSpPr>
          <p:spPr bwMode="auto">
            <a:xfrm>
              <a:off x="990600" y="5791200"/>
              <a:ext cx="2895600" cy="46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/>
                <a:t>Windows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02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About ADO and its comparison with ADO .NET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3"/>
            <a:ext cx="8229600" cy="1512167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Verdana" pitchFamily="34" charset="0"/>
              </a:rPr>
              <a:t>ADO still exists.</a:t>
            </a:r>
          </a:p>
          <a:p>
            <a:r>
              <a:rPr lang="en-GB" sz="2000" dirty="0" smtClean="0">
                <a:latin typeface="Verdana" pitchFamily="34" charset="0"/>
              </a:rPr>
              <a:t>ADO is tightly coupled to client server architectures</a:t>
            </a:r>
          </a:p>
          <a:p>
            <a:r>
              <a:rPr lang="en-GB" sz="2000" dirty="0" smtClean="0">
                <a:latin typeface="Verdana" pitchFamily="34" charset="0"/>
              </a:rPr>
              <a:t>Needs COM marshalling to pass data between tiers</a:t>
            </a:r>
          </a:p>
          <a:p>
            <a:r>
              <a:rPr lang="en-GB" sz="2000" dirty="0" smtClean="0">
                <a:latin typeface="Verdana" pitchFamily="34" charset="0"/>
              </a:rPr>
              <a:t>Connections and locks are typically persisted</a:t>
            </a:r>
          </a:p>
          <a:p>
            <a:endParaRPr lang="en-IN" sz="2000" dirty="0"/>
          </a:p>
        </p:txBody>
      </p:sp>
      <p:graphicFrame>
        <p:nvGraphicFramePr>
          <p:cNvPr id="4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656081"/>
              </p:ext>
            </p:extLst>
          </p:nvPr>
        </p:nvGraphicFramePr>
        <p:xfrm>
          <a:off x="611560" y="2843129"/>
          <a:ext cx="8136904" cy="3423677"/>
        </p:xfrm>
        <a:graphic>
          <a:graphicData uri="http://schemas.openxmlformats.org/drawingml/2006/table">
            <a:tbl>
              <a:tblPr/>
              <a:tblGrid>
                <a:gridCol w="2232248"/>
                <a:gridCol w="3024336"/>
                <a:gridCol w="2880320"/>
              </a:tblGrid>
              <a:tr h="41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ADO.Net</a:t>
                      </a: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 memory data storage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Recordset object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Mimics single 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Dataset object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Contains DataTables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 Reads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Sequential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Sequential or non-sequential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7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 Sources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OLE/DB via the Connection object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Managed provider calls the SQL APIs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9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65579"/>
              </p:ext>
            </p:extLst>
          </p:nvPr>
        </p:nvGraphicFramePr>
        <p:xfrm>
          <a:off x="251520" y="406896"/>
          <a:ext cx="8686800" cy="3886200"/>
        </p:xfrm>
        <a:graphic>
          <a:graphicData uri="http://schemas.openxmlformats.org/drawingml/2006/table">
            <a:tbl>
              <a:tblPr/>
              <a:tblGrid>
                <a:gridCol w="2438400"/>
                <a:gridCol w="2895600"/>
                <a:gridCol w="3352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ADO.Net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Disconnected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Limited support, suitable for R/O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Strong support, with updating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Passing datasets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 marshalling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DataSet support for XML passing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Scalability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Limited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Disconnected access provides scalability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9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19300" y="3270641"/>
            <a:ext cx="18288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 dirty="0">
                <a:solidFill>
                  <a:schemeClr val="accent2"/>
                </a:solidFill>
              </a:rPr>
              <a:t>OLE DB .NET 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Data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2"/>
                </a:solidFill>
              </a:rPr>
              <a:t>Provider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6700" y="603641"/>
            <a:ext cx="8686800" cy="5334000"/>
            <a:chOff x="266700" y="603641"/>
            <a:chExt cx="8686800" cy="5334000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266700" y="3499241"/>
              <a:ext cx="10604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400" dirty="0"/>
                <a:t>Client</a:t>
              </a:r>
              <a:endParaRPr lang="en-US" dirty="0"/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43100" y="1594241"/>
              <a:ext cx="1905000" cy="990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solidFill>
                    <a:schemeClr val="accent2"/>
                  </a:solidFill>
                </a:rPr>
                <a:t>SQL .NET </a:t>
              </a:r>
            </a:p>
            <a:p>
              <a:r>
                <a:rPr lang="en-US" sz="1800">
                  <a:solidFill>
                    <a:schemeClr val="accent2"/>
                  </a:solidFill>
                </a:rPr>
                <a:t>Data</a:t>
              </a:r>
              <a:r>
                <a:rPr lang="en-US" sz="1800"/>
                <a:t> </a:t>
              </a:r>
              <a:r>
                <a:rPr lang="en-US" sz="1800">
                  <a:solidFill>
                    <a:schemeClr val="accent2"/>
                  </a:solidFill>
                </a:rPr>
                <a:t>Provider</a:t>
              </a:r>
              <a:r>
                <a:rPr lang="en-US"/>
                <a:t> 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19300" y="4947041"/>
              <a:ext cx="1752600" cy="990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solidFill>
                    <a:schemeClr val="accent2"/>
                  </a:solidFill>
                </a:rPr>
                <a:t> ODBC .NET </a:t>
              </a:r>
            </a:p>
            <a:p>
              <a:r>
                <a:rPr lang="en-US" sz="1800">
                  <a:solidFill>
                    <a:schemeClr val="accent2"/>
                  </a:solidFill>
                </a:rPr>
                <a:t>Data</a:t>
              </a:r>
              <a:r>
                <a:rPr lang="en-US" sz="1800"/>
                <a:t> </a:t>
              </a:r>
              <a:r>
                <a:rPr lang="en-US" sz="1800">
                  <a:solidFill>
                    <a:schemeClr val="accent2"/>
                  </a:solidFill>
                </a:rPr>
                <a:t>Provider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991100" y="3346841"/>
              <a:ext cx="1219200" cy="990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solidFill>
                    <a:schemeClr val="accent2"/>
                  </a:solidFill>
                </a:rPr>
                <a:t>OLE DB </a:t>
              </a:r>
            </a:p>
            <a:p>
              <a:r>
                <a:rPr lang="en-US" sz="1800">
                  <a:solidFill>
                    <a:schemeClr val="accent2"/>
                  </a:solidFill>
                </a:rPr>
                <a:t>Provider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067300" y="4947041"/>
              <a:ext cx="1219200" cy="990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solidFill>
                    <a:schemeClr val="accent2"/>
                  </a:solidFill>
                </a:rPr>
                <a:t>ODBC </a:t>
              </a:r>
            </a:p>
            <a:p>
              <a:r>
                <a:rPr lang="en-US" sz="1800">
                  <a:solidFill>
                    <a:schemeClr val="accent2"/>
                  </a:solidFill>
                </a:rPr>
                <a:t>Driver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7353300" y="2203841"/>
              <a:ext cx="1524000" cy="609600"/>
            </a:xfrm>
            <a:prstGeom prst="flowChartMagneticDisk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solidFill>
                    <a:schemeClr val="accent2"/>
                  </a:solidFill>
                </a:rPr>
                <a:t>SQL SERVER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7353300" y="3499241"/>
              <a:ext cx="1600200" cy="609600"/>
            </a:xfrm>
            <a:prstGeom prst="flowChartMagneticDisk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solidFill>
                    <a:schemeClr val="accent2"/>
                  </a:solidFill>
                </a:rPr>
                <a:t>Other DB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7353300" y="5251841"/>
              <a:ext cx="1600200" cy="609600"/>
            </a:xfrm>
            <a:prstGeom prst="flowChartMagneticDisk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solidFill>
                    <a:schemeClr val="accent2"/>
                  </a:solidFill>
                </a:rPr>
                <a:t>Other DB</a:t>
              </a: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1333500" y="2432441"/>
              <a:ext cx="60960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333500" y="3727841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333500" y="3880241"/>
              <a:ext cx="68580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924300" y="3804041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6210300" y="3880241"/>
              <a:ext cx="1143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771900" y="5480441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6286500" y="5480441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3848100" y="2432441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400050" y="603641"/>
              <a:ext cx="36099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400" b="1" u="sng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.NET Data Providers</a:t>
              </a:r>
              <a:endParaRPr lang="en-US" b="1" u="sng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89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oreilly.com/library/view/programming-aspnet-35/9780596156657/httpatomoreillycomsourceoreillyimages2195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208912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611560" y="476672"/>
            <a:ext cx="806489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500" dirty="0" err="1" smtClean="0">
                <a:latin typeface="Verdana" pitchFamily="34" charset="0"/>
              </a:rPr>
              <a:t>ADO.Net</a:t>
            </a:r>
            <a:r>
              <a:rPr lang="en-GB" sz="3500" dirty="0" smtClean="0">
                <a:latin typeface="Verdana" pitchFamily="34" charset="0"/>
              </a:rPr>
              <a:t> object model</a:t>
            </a:r>
            <a:endParaRPr lang="en-IN" sz="3500" dirty="0"/>
          </a:p>
        </p:txBody>
      </p:sp>
    </p:spTree>
    <p:extLst>
      <p:ext uri="{BB962C8B-B14F-4D97-AF65-F5344CB8AC3E}">
        <p14:creationId xmlns:p14="http://schemas.microsoft.com/office/powerpoint/2010/main" val="40821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 dirty="0">
                <a:latin typeface="Verdana" pitchFamily="34" charset="0"/>
              </a:rPr>
              <a:t>Namespaces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0574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>
                <a:latin typeface="Verdana" pitchFamily="34" charset="0"/>
              </a:rPr>
              <a:t>System.Data &amp; System.Data.Common</a:t>
            </a:r>
          </a:p>
          <a:p>
            <a:r>
              <a:rPr lang="en-GB" smtClean="0">
                <a:latin typeface="Verdana" pitchFamily="34" charset="0"/>
              </a:rPr>
              <a:t>System.Data.SqlClient &amp;</a:t>
            </a:r>
            <a:br>
              <a:rPr lang="en-GB" smtClean="0">
                <a:latin typeface="Verdana" pitchFamily="34" charset="0"/>
              </a:rPr>
            </a:br>
            <a:r>
              <a:rPr lang="en-GB" smtClean="0">
                <a:latin typeface="Verdana" pitchFamily="34" charset="0"/>
              </a:rPr>
              <a:t>System.Data.OleDB</a:t>
            </a:r>
          </a:p>
          <a:p>
            <a:r>
              <a:rPr lang="en-GB" smtClean="0">
                <a:latin typeface="Verdana" pitchFamily="34" charset="0"/>
              </a:rPr>
              <a:t>System.Data.SqlTypes</a:t>
            </a:r>
          </a:p>
          <a:p>
            <a:r>
              <a:rPr lang="en-GB" smtClean="0">
                <a:latin typeface="Verdana" pitchFamily="34" charset="0"/>
              </a:rPr>
              <a:t>System.XML &amp; System.XML.Schema</a:t>
            </a:r>
            <a:endParaRPr lang="en-GB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GB">
                <a:solidFill>
                  <a:schemeClr val="accent2"/>
                </a:solidFill>
                <a:latin typeface="Verdana" pitchFamily="34" charset="0"/>
              </a:rPr>
              <a:t>Using Namespaces</a:t>
            </a:r>
            <a:endParaRPr lang="en-GB">
              <a:latin typeface="Verdan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smtClean="0">
                <a:latin typeface="Verdana" pitchFamily="34" charset="0"/>
              </a:rPr>
              <a:t>VB.Net</a:t>
            </a:r>
            <a:br>
              <a:rPr lang="en-GB" smtClean="0">
                <a:latin typeface="Verdana" pitchFamily="34" charset="0"/>
              </a:rPr>
            </a:br>
            <a:r>
              <a:rPr lang="en-GB" smtClean="0">
                <a:latin typeface="Lucida Console" pitchFamily="49" charset="0"/>
              </a:rPr>
              <a:t>Imports System.Data</a:t>
            </a:r>
            <a:br>
              <a:rPr lang="en-GB" smtClean="0">
                <a:latin typeface="Lucida Console" pitchFamily="49" charset="0"/>
              </a:rPr>
            </a:br>
            <a:r>
              <a:rPr lang="en-GB" smtClean="0">
                <a:latin typeface="Lucida Console" pitchFamily="49" charset="0"/>
              </a:rPr>
              <a:t>Imports System.Data.SqlClient</a:t>
            </a:r>
            <a:br>
              <a:rPr lang="en-GB" smtClean="0">
                <a:latin typeface="Lucida Console" pitchFamily="49" charset="0"/>
              </a:rPr>
            </a:br>
            <a:r>
              <a:rPr lang="en-GB" smtClean="0">
                <a:latin typeface="Lucida Console" pitchFamily="49" charset="0"/>
              </a:rPr>
              <a:t>Dim sqlAdp as SqlDataAdapter</a:t>
            </a:r>
            <a:endParaRPr lang="en-GB" smtClean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GB" smtClean="0">
                <a:latin typeface="Verdana" pitchFamily="34" charset="0"/>
              </a:rPr>
              <a:t>C#</a:t>
            </a:r>
            <a:br>
              <a:rPr lang="en-GB" smtClean="0">
                <a:latin typeface="Verdana" pitchFamily="34" charset="0"/>
              </a:rPr>
            </a:br>
            <a:r>
              <a:rPr lang="en-GB" smtClean="0">
                <a:latin typeface="Lucida Console" pitchFamily="49" charset="0"/>
              </a:rPr>
              <a:t>using System.Data;</a:t>
            </a:r>
            <a:br>
              <a:rPr lang="en-GB" smtClean="0">
                <a:latin typeface="Lucida Console" pitchFamily="49" charset="0"/>
              </a:rPr>
            </a:br>
            <a:r>
              <a:rPr lang="en-GB" smtClean="0">
                <a:latin typeface="Lucida Console" pitchFamily="49" charset="0"/>
              </a:rPr>
              <a:t>using System.Data.SqlClient;</a:t>
            </a:r>
            <a:br>
              <a:rPr lang="en-GB" smtClean="0">
                <a:latin typeface="Lucida Console" pitchFamily="49" charset="0"/>
              </a:rPr>
            </a:br>
            <a:r>
              <a:rPr lang="en-GB" smtClean="0">
                <a:latin typeface="Lucida Console" pitchFamily="49" charset="0"/>
              </a:rPr>
              <a:t>SqlDataAdapter sqlAdp= new SqlDataAdapter();</a:t>
            </a:r>
            <a:endParaRPr lang="en-GB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1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554</Words>
  <Application>Microsoft Office PowerPoint</Application>
  <PresentationFormat>On-screen Show (4:3)</PresentationFormat>
  <Paragraphs>171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Introduction to Database Programming through ADO. NET</vt:lpstr>
      <vt:lpstr>What is ADO.Net?</vt:lpstr>
      <vt:lpstr>ADO. NET in Visual Studion .NET Framework</vt:lpstr>
      <vt:lpstr>About ADO and its comparison with ADO .NET</vt:lpstr>
      <vt:lpstr>PowerPoint Presentation</vt:lpstr>
      <vt:lpstr>PowerPoint Presentation</vt:lpstr>
      <vt:lpstr>PowerPoint Presentation</vt:lpstr>
      <vt:lpstr>Namespaces</vt:lpstr>
      <vt:lpstr>Using Namespaces</vt:lpstr>
      <vt:lpstr>SQL Namespace Objects </vt:lpstr>
      <vt:lpstr>Connecting to SQL</vt:lpstr>
      <vt:lpstr>Connection Pooling</vt:lpstr>
      <vt:lpstr>Getting data</vt:lpstr>
      <vt:lpstr>Using the command object</vt:lpstr>
      <vt:lpstr>Using the command object</vt:lpstr>
      <vt:lpstr>Command Methods</vt:lpstr>
      <vt:lpstr>The DataReader object</vt:lpstr>
      <vt:lpstr>The DataReader object</vt:lpstr>
      <vt:lpstr>Creating a data reader</vt:lpstr>
      <vt:lpstr>DataSets</vt:lpstr>
      <vt:lpstr>Creating DataSets</vt:lpstr>
      <vt:lpstr>DataAdapters</vt:lpstr>
      <vt:lpstr>Using the DataAdapter</vt:lpstr>
      <vt:lpstr>DataAdapters</vt:lpstr>
      <vt:lpstr>References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Programming through ADO. NET</dc:title>
  <dc:creator>prakash</dc:creator>
  <cp:lastModifiedBy>prakash</cp:lastModifiedBy>
  <cp:revision>8</cp:revision>
  <dcterms:created xsi:type="dcterms:W3CDTF">2019-03-20T04:37:17Z</dcterms:created>
  <dcterms:modified xsi:type="dcterms:W3CDTF">2019-03-20T09:42:56Z</dcterms:modified>
</cp:coreProperties>
</file>